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IBM Plex Sans"/>
      <p:regular r:id="rId21"/>
      <p:bold r:id="rId22"/>
      <p:italic r:id="rId23"/>
      <p:boldItalic r:id="rId24"/>
    </p:embeddedFont>
    <p:embeddedFont>
      <p:font typeface="Poppins"/>
      <p:regular r:id="rId25"/>
      <p:bold r:id="rId26"/>
      <p:italic r:id="rId27"/>
      <p:boldItalic r:id="rId28"/>
    </p:embeddedFont>
    <p:embeddedFont>
      <p:font typeface="Poppins Light"/>
      <p:regular r:id="rId29"/>
      <p:bold r:id="rId30"/>
      <p:italic r:id="rId31"/>
      <p:boldItalic r:id="rId32"/>
    </p:embeddedFont>
    <p:embeddedFont>
      <p:font typeface="Poppins Medium"/>
      <p:regular r:id="rId33"/>
      <p:bold r:id="rId34"/>
      <p:italic r:id="rId35"/>
      <p:boldItalic r:id="rId36"/>
    </p:embeddedFont>
    <p:embeddedFont>
      <p:font typeface="Poppins Black"/>
      <p:bold r:id="rId37"/>
      <p:boldItalic r:id="rId38"/>
    </p:embeddedFont>
    <p:embeddedFont>
      <p:font typeface="Poppins SemiBold"/>
      <p:regular r:id="rId39"/>
      <p:bold r:id="rId40"/>
      <p:italic r:id="rId41"/>
      <p:boldItalic r:id="rId42"/>
    </p:embeddedFont>
    <p:embeddedFont>
      <p:font typeface="Poppins ExtraBold"/>
      <p:bold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5" roundtripDataSignature="AMtx7mgIm++hCLZmVTlrfg2GnGp6QX7u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SemiBold-bold.fntdata"/><Relationship Id="rId20" Type="http://schemas.openxmlformats.org/officeDocument/2006/relationships/slide" Target="slides/slide15.xml"/><Relationship Id="rId42" Type="http://schemas.openxmlformats.org/officeDocument/2006/relationships/font" Target="fonts/PoppinsSemiBold-boldItalic.fntdata"/><Relationship Id="rId41" Type="http://schemas.openxmlformats.org/officeDocument/2006/relationships/font" Target="fonts/PoppinsSemiBold-italic.fntdata"/><Relationship Id="rId22" Type="http://schemas.openxmlformats.org/officeDocument/2006/relationships/font" Target="fonts/IBMPlexSans-bold.fntdata"/><Relationship Id="rId44" Type="http://schemas.openxmlformats.org/officeDocument/2006/relationships/font" Target="fonts/PoppinsExtraBold-boldItalic.fntdata"/><Relationship Id="rId21" Type="http://schemas.openxmlformats.org/officeDocument/2006/relationships/font" Target="fonts/IBMPlexSans-regular.fntdata"/><Relationship Id="rId43" Type="http://schemas.openxmlformats.org/officeDocument/2006/relationships/font" Target="fonts/PoppinsExtraBold-bold.fntdata"/><Relationship Id="rId24" Type="http://schemas.openxmlformats.org/officeDocument/2006/relationships/font" Target="fonts/IBMPlexSans-boldItalic.fntdata"/><Relationship Id="rId23" Type="http://schemas.openxmlformats.org/officeDocument/2006/relationships/font" Target="fonts/IBMPlexSans-italic.fntdata"/><Relationship Id="rId45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-bold.fntdata"/><Relationship Id="rId25" Type="http://schemas.openxmlformats.org/officeDocument/2006/relationships/font" Target="fonts/Poppins-regular.fntdata"/><Relationship Id="rId28" Type="http://schemas.openxmlformats.org/officeDocument/2006/relationships/font" Target="fonts/Poppins-boldItalic.fntdata"/><Relationship Id="rId27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Ligh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Light-italic.fntdata"/><Relationship Id="rId30" Type="http://schemas.openxmlformats.org/officeDocument/2006/relationships/font" Target="fonts/PoppinsLight-bold.fntdata"/><Relationship Id="rId11" Type="http://schemas.openxmlformats.org/officeDocument/2006/relationships/slide" Target="slides/slide6.xml"/><Relationship Id="rId33" Type="http://schemas.openxmlformats.org/officeDocument/2006/relationships/font" Target="fonts/PoppinsMedium-regular.fntdata"/><Relationship Id="rId10" Type="http://schemas.openxmlformats.org/officeDocument/2006/relationships/slide" Target="slides/slide5.xml"/><Relationship Id="rId32" Type="http://schemas.openxmlformats.org/officeDocument/2006/relationships/font" Target="fonts/PoppinsLight-boldItalic.fntdata"/><Relationship Id="rId13" Type="http://schemas.openxmlformats.org/officeDocument/2006/relationships/slide" Target="slides/slide8.xml"/><Relationship Id="rId35" Type="http://schemas.openxmlformats.org/officeDocument/2006/relationships/font" Target="fonts/PoppinsMedium-italic.fntdata"/><Relationship Id="rId12" Type="http://schemas.openxmlformats.org/officeDocument/2006/relationships/slide" Target="slides/slide7.xml"/><Relationship Id="rId34" Type="http://schemas.openxmlformats.org/officeDocument/2006/relationships/font" Target="fonts/PoppinsMedium-bold.fntdata"/><Relationship Id="rId15" Type="http://schemas.openxmlformats.org/officeDocument/2006/relationships/slide" Target="slides/slide10.xml"/><Relationship Id="rId37" Type="http://schemas.openxmlformats.org/officeDocument/2006/relationships/font" Target="fonts/PoppinsBlack-bold.fntdata"/><Relationship Id="rId14" Type="http://schemas.openxmlformats.org/officeDocument/2006/relationships/slide" Target="slides/slide9.xml"/><Relationship Id="rId36" Type="http://schemas.openxmlformats.org/officeDocument/2006/relationships/font" Target="fonts/PoppinsMedium-boldItalic.fntdata"/><Relationship Id="rId17" Type="http://schemas.openxmlformats.org/officeDocument/2006/relationships/slide" Target="slides/slide12.xml"/><Relationship Id="rId39" Type="http://schemas.openxmlformats.org/officeDocument/2006/relationships/font" Target="fonts/PoppinsSemiBold-regular.fntdata"/><Relationship Id="rId16" Type="http://schemas.openxmlformats.org/officeDocument/2006/relationships/slide" Target="slides/slide11.xml"/><Relationship Id="rId38" Type="http://schemas.openxmlformats.org/officeDocument/2006/relationships/font" Target="fonts/PoppinsBlack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18608a131_0_1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3718608a131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18608a131_0_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718608a131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718608a131_0_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718608a131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c4d93f186c_1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c4d93f186c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18608a131_0_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718608a131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4d93f186c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c4d93f186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4d93f186c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c4d93f186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18608a131_0_1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718608a131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cc5d0057fd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cc5d0057f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18608a131_0_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718608a131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4d93f186c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c4d93f186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4d93f186c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c4d93f186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c4d93f186c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3c4d93f186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c4d93f186c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3c4d93f186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18608a131_0_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718608a131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718608a131_0_6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1" name="Google Shape;11;g3718608a131_0_6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pic>
        <p:nvPicPr>
          <p:cNvPr id="12" name="Google Shape;12;g3718608a131_0_64" title="MAPS logo 2023 - FC no outline copy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765100" y="8766923"/>
            <a:ext cx="1227224" cy="1365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g3718608a131_0_64"/>
          <p:cNvSpPr txBox="1"/>
          <p:nvPr/>
        </p:nvSpPr>
        <p:spPr>
          <a:xfrm>
            <a:off x="5354400" y="9624575"/>
            <a:ext cx="7579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3718608a131_0_5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g3718608a131_0_57"/>
          <p:cNvSpPr txBox="1"/>
          <p:nvPr/>
        </p:nvSpPr>
        <p:spPr>
          <a:xfrm>
            <a:off x="764750" y="8241900"/>
            <a:ext cx="8190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Excellence, Equity, Empowerment. Every Student, Every Day.</a:t>
            </a:r>
            <a:endParaRPr b="0" i="0" sz="1400" u="none" cap="none" strike="noStrik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7" name="Google Shape;17;g3718608a131_0_57"/>
          <p:cNvGrpSpPr/>
          <p:nvPr/>
        </p:nvGrpSpPr>
        <p:grpSpPr>
          <a:xfrm>
            <a:off x="764750" y="2756156"/>
            <a:ext cx="12590138" cy="4518668"/>
            <a:chOff x="0" y="-101833"/>
            <a:chExt cx="16786850" cy="6024891"/>
          </a:xfrm>
        </p:grpSpPr>
        <p:sp>
          <p:nvSpPr>
            <p:cNvPr id="18" name="Google Shape;18;g3718608a131_0_57"/>
            <p:cNvSpPr txBox="1"/>
            <p:nvPr/>
          </p:nvSpPr>
          <p:spPr>
            <a:xfrm>
              <a:off x="0" y="5635658"/>
              <a:ext cx="166863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" name="Google Shape;19;g3718608a131_0_57"/>
            <p:cNvSpPr txBox="1"/>
            <p:nvPr/>
          </p:nvSpPr>
          <p:spPr>
            <a:xfrm>
              <a:off x="100550" y="-101833"/>
              <a:ext cx="16686300" cy="7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2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78"/>
                <a:buFont typeface="Arial"/>
                <a:buNone/>
              </a:pPr>
              <a:r>
                <a:rPr b="0" i="0" lang="en-US" sz="3878" u="none" cap="none" strike="noStrike">
                  <a:solidFill>
                    <a:srgbClr val="B7CDD5"/>
                  </a:solidFill>
                  <a:latin typeface="Poppins"/>
                  <a:ea typeface="Poppins"/>
                  <a:cs typeface="Poppins"/>
                  <a:sym typeface="Poppins"/>
                </a:rPr>
                <a:t>2025 - 2026</a:t>
              </a:r>
              <a:endParaRPr b="0" i="0" sz="14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0" name="Google Shape;20;g3718608a131_0_57"/>
          <p:cNvSpPr txBox="1"/>
          <p:nvPr>
            <p:ph type="title"/>
          </p:nvPr>
        </p:nvSpPr>
        <p:spPr>
          <a:xfrm>
            <a:off x="613888" y="3456150"/>
            <a:ext cx="12514800" cy="3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"/>
              <a:buNone/>
              <a:defRPr b="1" sz="10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600"/>
              <a:buFont typeface="Poppins ExtraBold"/>
              <a:buNone/>
              <a:defRPr sz="10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/>
        </p:txBody>
      </p:sp>
      <p:sp>
        <p:nvSpPr>
          <p:cNvPr id="21" name="Google Shape;21;g3718608a131_0_57"/>
          <p:cNvSpPr txBox="1"/>
          <p:nvPr>
            <p:ph idx="1" type="subTitle"/>
          </p:nvPr>
        </p:nvSpPr>
        <p:spPr>
          <a:xfrm>
            <a:off x="613900" y="6915075"/>
            <a:ext cx="125148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50"/>
              <a:buFont typeface="Poppins"/>
              <a:buNone/>
              <a:defRPr sz="31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g3718608a131_0_96" title="MAPS logo 2023 - FC no outline copy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765100" y="8766923"/>
            <a:ext cx="1227224" cy="136555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g3718608a131_0_96"/>
          <p:cNvSpPr txBox="1"/>
          <p:nvPr/>
        </p:nvSpPr>
        <p:spPr>
          <a:xfrm>
            <a:off x="5354400" y="9624575"/>
            <a:ext cx="7579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3718608a131_0_96"/>
          <p:cNvSpPr txBox="1"/>
          <p:nvPr/>
        </p:nvSpPr>
        <p:spPr>
          <a:xfrm>
            <a:off x="790800" y="616250"/>
            <a:ext cx="167064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Strategic Directions: </a:t>
            </a:r>
            <a:endParaRPr b="0" i="0" sz="6500" u="none" cap="none" strike="noStrike">
              <a:solidFill>
                <a:schemeClr val="dk1"/>
              </a:solidFill>
              <a:latin typeface="Poppins Black"/>
              <a:ea typeface="Poppins Black"/>
              <a:cs typeface="Poppins Black"/>
              <a:sym typeface="Poppins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0" i="0" lang="en-US" sz="6500" u="none" cap="none" strike="noStrik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Focus of Our Improvement Efforts</a:t>
            </a:r>
            <a:endParaRPr b="0" i="0" sz="6500" u="none" cap="none" strike="noStrike">
              <a:solidFill>
                <a:schemeClr val="dk1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27" name="Google Shape;27;g3718608a131_0_96"/>
          <p:cNvSpPr txBox="1"/>
          <p:nvPr/>
        </p:nvSpPr>
        <p:spPr>
          <a:xfrm>
            <a:off x="790800" y="3186425"/>
            <a:ext cx="16706400" cy="5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0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AutoNum type="alphaUcPeriod"/>
            </a:pPr>
            <a:r>
              <a:rPr b="0" i="0" lang="en-US" sz="3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Improving our professional practices so that each learner achieves at high levels in an inclusive educational model that is relevant and flexible</a:t>
            </a:r>
            <a:endParaRPr b="0" i="0" sz="3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508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AutoNum type="alphaUcPeriod"/>
            </a:pPr>
            <a:r>
              <a:rPr b="0" i="0" lang="en-US" sz="3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Enhancing our student support structures to meet academic, social, behavioral, and mental health needs</a:t>
            </a:r>
            <a:endParaRPr b="0" i="0" sz="3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508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AutoNum type="alphaUcPeriod"/>
            </a:pPr>
            <a:r>
              <a:rPr b="0" i="0" lang="en-US" sz="3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Recruiting, developing, and retaining staff to ensure positive learning experiences for students</a:t>
            </a:r>
            <a:endParaRPr b="0" i="0" sz="3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508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AutoNum type="alphaUcPeriod"/>
            </a:pPr>
            <a:r>
              <a:rPr b="0" i="0" lang="en-US" sz="3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Strengthening our parent/caregiver partnerships and connections</a:t>
            </a:r>
            <a:endParaRPr b="0" i="0" sz="3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508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AutoNum type="alphaUcPeriod"/>
            </a:pPr>
            <a:r>
              <a:rPr b="0" i="0" lang="en-US" sz="3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Ensuring safe, efficient and effective operations</a:t>
            </a:r>
            <a:endParaRPr b="1" i="0" sz="1800" u="none" cap="none" strike="noStrike">
              <a:solidFill>
                <a:srgbClr val="22222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718608a131_0_61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30" name="Google Shape;30;g3718608a131_0_6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" name="Google Shape;31;g3718608a131_0_61" title="MAPS logo 2023 - white (1)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5200" y="152400"/>
            <a:ext cx="1864475" cy="2072324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g3718608a131_0_61"/>
          <p:cNvSpPr txBox="1"/>
          <p:nvPr/>
        </p:nvSpPr>
        <p:spPr>
          <a:xfrm>
            <a:off x="4619100" y="9466075"/>
            <a:ext cx="9049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718608a131_0_6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35" name="Google Shape;35;g3718608a131_0_68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6" name="Google Shape;36;g3718608a131_0_68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pic>
        <p:nvPicPr>
          <p:cNvPr id="37" name="Google Shape;37;g3718608a131_0_68" title="MAPS logo 2023 - FC no outline copy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765100" y="8766923"/>
            <a:ext cx="1227224" cy="136555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g3718608a131_0_68"/>
          <p:cNvSpPr txBox="1"/>
          <p:nvPr/>
        </p:nvSpPr>
        <p:spPr>
          <a:xfrm>
            <a:off x="5354400" y="9624575"/>
            <a:ext cx="7579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718608a131_0_7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41" name="Google Shape;41;g3718608a131_0_7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2" name="Google Shape;42;g3718608a131_0_73" title="MAPS logo 2023 - white (1)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592725" y="8690400"/>
            <a:ext cx="1280474" cy="142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g3718608a131_0_73"/>
          <p:cNvSpPr txBox="1"/>
          <p:nvPr/>
        </p:nvSpPr>
        <p:spPr>
          <a:xfrm>
            <a:off x="4619100" y="9466075"/>
            <a:ext cx="9049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718608a131_0_76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g3718608a131_0_76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pic>
        <p:nvPicPr>
          <p:cNvPr id="47" name="Google Shape;47;g3718608a131_0_76" title="MAPS logo 2023 - FC no outline copy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765100" y="8766923"/>
            <a:ext cx="1227224" cy="136555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g3718608a131_0_76"/>
          <p:cNvSpPr txBox="1"/>
          <p:nvPr/>
        </p:nvSpPr>
        <p:spPr>
          <a:xfrm>
            <a:off x="5354400" y="9624575"/>
            <a:ext cx="7579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718608a131_0_80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51" name="Google Shape;51;g3718608a131_0_8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2" name="Google Shape;52;g3718608a131_0_80" title="MAPS logo 2023 - white (1)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5200" y="152400"/>
            <a:ext cx="1864475" cy="207232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g3718608a131_0_80"/>
          <p:cNvSpPr txBox="1"/>
          <p:nvPr/>
        </p:nvSpPr>
        <p:spPr>
          <a:xfrm>
            <a:off x="4619100" y="9466075"/>
            <a:ext cx="9049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718608a131_0_83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g3718608a131_0_83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57" name="Google Shape;57;g3718608a131_0_83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8" name="Google Shape;58;g3718608a131_0_83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  <a:defRPr>
                <a:solidFill>
                  <a:schemeClr val="lt1"/>
                </a:solidFill>
              </a:defRPr>
            </a:lvl1pPr>
            <a:lvl2pPr indent="-406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>
                <a:solidFill>
                  <a:schemeClr val="lt1"/>
                </a:solidFill>
              </a:defRPr>
            </a:lvl2pPr>
            <a:lvl3pPr indent="-406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>
                <a:solidFill>
                  <a:schemeClr val="lt1"/>
                </a:solidFill>
              </a:defRPr>
            </a:lvl3pPr>
            <a:lvl4pPr indent="-406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>
                <a:solidFill>
                  <a:schemeClr val="lt1"/>
                </a:solidFill>
              </a:defRPr>
            </a:lvl4pPr>
            <a:lvl5pPr indent="-406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>
                <a:solidFill>
                  <a:schemeClr val="lt1"/>
                </a:solidFill>
              </a:defRPr>
            </a:lvl5pPr>
            <a:lvl6pPr indent="-406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>
                <a:solidFill>
                  <a:schemeClr val="lt1"/>
                </a:solidFill>
              </a:defRPr>
            </a:lvl6pPr>
            <a:lvl7pPr indent="-406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>
                <a:solidFill>
                  <a:schemeClr val="lt1"/>
                </a:solidFill>
              </a:defRPr>
            </a:lvl7pPr>
            <a:lvl8pPr indent="-406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>
                <a:solidFill>
                  <a:schemeClr val="lt1"/>
                </a:solidFill>
              </a:defRPr>
            </a:lvl8pPr>
            <a:lvl9pPr indent="-406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" name="Google Shape;59;g3718608a131_0_83"/>
          <p:cNvSpPr txBox="1"/>
          <p:nvPr/>
        </p:nvSpPr>
        <p:spPr>
          <a:xfrm>
            <a:off x="9191100" y="9560325"/>
            <a:ext cx="9049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g3718608a131_0_83" title="MAPS logo 2023 - FC no outline copy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3925" y="8702673"/>
            <a:ext cx="1227224" cy="1365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18608a131_0_89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pic>
        <p:nvPicPr>
          <p:cNvPr id="63" name="Google Shape;63;g3718608a131_0_89" title="MAPS logo 2023 - FC no outline copy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765100" y="8766923"/>
            <a:ext cx="1227224" cy="136555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3718608a131_0_89"/>
          <p:cNvSpPr txBox="1"/>
          <p:nvPr/>
        </p:nvSpPr>
        <p:spPr>
          <a:xfrm>
            <a:off x="5354400" y="9624575"/>
            <a:ext cx="7579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g3718608a131_0_92" title="MAPS logo 2023 - FC no outline copy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0076" y="245053"/>
            <a:ext cx="3389400" cy="377142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g3718608a131_0_92"/>
          <p:cNvSpPr txBox="1"/>
          <p:nvPr/>
        </p:nvSpPr>
        <p:spPr>
          <a:xfrm>
            <a:off x="4885175" y="9605725"/>
            <a:ext cx="7579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Excellence, Equity, Empowerment. Every Student, Every Day.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3718608a131_0_92"/>
          <p:cNvSpPr txBox="1"/>
          <p:nvPr/>
        </p:nvSpPr>
        <p:spPr>
          <a:xfrm>
            <a:off x="4517525" y="4016475"/>
            <a:ext cx="83145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0"/>
              <a:buFont typeface="Arial"/>
              <a:buNone/>
            </a:pPr>
            <a:r>
              <a:rPr b="1" i="0" lang="en-US" sz="16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THANK</a:t>
            </a:r>
            <a:endParaRPr b="1" i="0" sz="16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0"/>
              <a:buFont typeface="Arial"/>
              <a:buNone/>
            </a:pPr>
            <a:r>
              <a:rPr b="1" i="0" lang="en-US" sz="16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YOU!</a:t>
            </a:r>
            <a:endParaRPr b="1" i="0" sz="123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718608a131_0_5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oppins"/>
              <a:buNone/>
              <a:defRPr b="1" i="0" sz="5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g3718608a131_0_5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 SemiBold"/>
              <a:buChar char="●"/>
              <a:defRPr b="0" i="0" sz="3600" u="none" cap="none" strike="noStrike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 Medium"/>
              <a:buChar char="○"/>
              <a:defRPr b="0" i="0" sz="2800" u="none" cap="none" strike="noStrike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indent="-4064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b="0" i="0" sz="2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4064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b="0" i="0" sz="2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4064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b="0" i="0" sz="2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4064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b="0" i="0" sz="2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4064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b="0" i="0" sz="2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4064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b="0" i="0" sz="2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4064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b="0" i="0" sz="280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g3718608a131_0_5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rive.google.com/file/d/1HGKxxgj0PUnOBNqTFCR4PTKlbjwWESeb/view?usp=sharing" TargetMode="External"/><Relationship Id="rId4" Type="http://schemas.openxmlformats.org/officeDocument/2006/relationships/hyperlink" Target="https://drive.google.com/file/d/1Tu41lqvCScnJ8e089BH2VYy6MYX1HDr-/view?usp=sharin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718608a131_0_172"/>
          <p:cNvSpPr txBox="1"/>
          <p:nvPr>
            <p:ph type="title"/>
          </p:nvPr>
        </p:nvSpPr>
        <p:spPr>
          <a:xfrm>
            <a:off x="613888" y="3456150"/>
            <a:ext cx="12514800" cy="3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00"/>
              <a:buNone/>
            </a:pPr>
            <a:r>
              <a:rPr lang="en-US" sz="7200"/>
              <a:t>Referendum Renewal Background</a:t>
            </a:r>
            <a:endParaRPr sz="7200"/>
          </a:p>
        </p:txBody>
      </p:sp>
      <p:sp>
        <p:nvSpPr>
          <p:cNvPr id="74" name="Google Shape;74;g3718608a131_0_172"/>
          <p:cNvSpPr txBox="1"/>
          <p:nvPr>
            <p:ph idx="1" type="subTitle"/>
          </p:nvPr>
        </p:nvSpPr>
        <p:spPr>
          <a:xfrm>
            <a:off x="613900" y="6915075"/>
            <a:ext cx="125148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400"/>
              </a:spcAft>
              <a:buSzPts val="3150"/>
              <a:buNone/>
            </a:pPr>
            <a:r>
              <a:rPr lang="en-US"/>
              <a:t>April 6,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c4d93f186c_1_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 Year Budget Forecasts</a:t>
            </a:r>
            <a:endParaRPr/>
          </a:p>
        </p:txBody>
      </p:sp>
      <p:sp>
        <p:nvSpPr>
          <p:cNvPr id="88" name="Google Shape;88;g3c4d93f186c_1_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5 Year Forecast With Levy Renewal in FY 29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5 Year Forecast with No Levy in FY 29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718608a131_0_21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en-US"/>
              <a:t>Board Renewal of Referendums</a:t>
            </a:r>
            <a:endParaRPr/>
          </a:p>
        </p:txBody>
      </p:sp>
      <p:sp>
        <p:nvSpPr>
          <p:cNvPr id="94" name="Google Shape;94;g3718608a131_0_213"/>
          <p:cNvSpPr txBox="1"/>
          <p:nvPr>
            <p:ph idx="1" type="body"/>
          </p:nvPr>
        </p:nvSpPr>
        <p:spPr>
          <a:xfrm>
            <a:off x="1806000" y="2337350"/>
            <a:ext cx="133236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 lnSpcReduction="10000"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/>
              <a:t>Legislative change in 2023 allows a school board</a:t>
            </a:r>
            <a:br>
              <a:rPr lang="en-US"/>
            </a:br>
            <a:r>
              <a:rPr lang="en-US"/>
              <a:t>to renew existing operating referendums</a:t>
            </a:r>
            <a:br>
              <a:rPr lang="en-US"/>
            </a:b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/>
              <a:t>One time at same length and amount as original</a:t>
            </a:r>
            <a:br>
              <a:rPr lang="en-US"/>
            </a:br>
            <a:r>
              <a:rPr lang="en-US"/>
              <a:t>request</a:t>
            </a:r>
            <a:br>
              <a:rPr lang="en-US"/>
            </a:b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/>
              <a:t>Includes inflationary increases if in existing</a:t>
            </a:r>
            <a:br>
              <a:rPr lang="en-US"/>
            </a:br>
            <a:r>
              <a:rPr lang="en-US"/>
              <a:t>authority</a:t>
            </a:r>
            <a:br>
              <a:rPr lang="en-US"/>
            </a:b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/>
              <a:t>School Board must allow for public testimony on</a:t>
            </a:r>
            <a:br>
              <a:rPr lang="en-US"/>
            </a:br>
            <a:r>
              <a:rPr lang="en-US"/>
              <a:t>the proposed renewal prior to taking action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c4d93f186c_0_2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en-US"/>
              <a:t>Statewide Operating Referendum</a:t>
            </a:r>
            <a:endParaRPr/>
          </a:p>
        </p:txBody>
      </p:sp>
      <p:sp>
        <p:nvSpPr>
          <p:cNvPr id="100" name="Google Shape;100;g3c4d93f186c_0_21"/>
          <p:cNvSpPr txBox="1"/>
          <p:nvPr>
            <p:ph idx="1" type="body"/>
          </p:nvPr>
        </p:nvSpPr>
        <p:spPr>
          <a:xfrm>
            <a:off x="1806000" y="2337350"/>
            <a:ext cx="13323600" cy="7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rPr lang="en-US" sz="3500" u="sng"/>
              <a:t>FY 2027</a:t>
            </a:r>
            <a:endParaRPr sz="3500" u="sng"/>
          </a:p>
          <a:p>
            <a:pPr indent="-450850" lvl="0" marL="457200" rtl="0" algn="l">
              <a:lnSpc>
                <a:spcPct val="95000"/>
              </a:lnSpc>
              <a:spcBef>
                <a:spcPts val="2400"/>
              </a:spcBef>
              <a:spcAft>
                <a:spcPts val="0"/>
              </a:spcAft>
              <a:buSzPts val="3500"/>
              <a:buChar char="●"/>
            </a:pPr>
            <a:r>
              <a:rPr lang="en-US" sz="3500"/>
              <a:t>329 public school districts</a:t>
            </a:r>
            <a:br>
              <a:rPr lang="en-US" sz="3500"/>
            </a:br>
            <a:endParaRPr sz="3500"/>
          </a:p>
          <a:p>
            <a:pPr indent="-450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00"/>
              <a:buChar char="○"/>
            </a:pPr>
            <a:r>
              <a:rPr lang="en-US" sz="3500"/>
              <a:t>73% with voter approved referendum</a:t>
            </a:r>
            <a:br>
              <a:rPr lang="en-US" sz="3500"/>
            </a:br>
            <a:endParaRPr sz="3500"/>
          </a:p>
          <a:p>
            <a:pPr indent="-450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00"/>
              <a:buChar char="○"/>
            </a:pPr>
            <a:r>
              <a:rPr lang="en-US" sz="3500"/>
              <a:t>27% without voter approved referendum</a:t>
            </a:r>
            <a:br>
              <a:rPr lang="en-US" sz="3500"/>
            </a:br>
            <a:endParaRPr sz="3500"/>
          </a:p>
          <a:p>
            <a:pPr indent="-4508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</a:pPr>
            <a:r>
              <a:rPr lang="en-US" sz="3500"/>
              <a:t>State Median Referendum = $635</a:t>
            </a:r>
            <a:br>
              <a:rPr lang="en-US" sz="3500"/>
            </a:br>
            <a:endParaRPr sz="3500"/>
          </a:p>
          <a:p>
            <a:pPr indent="-4508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</a:pPr>
            <a:r>
              <a:rPr lang="en-US" sz="3500"/>
              <a:t>Metro Median Referendum = $1,893</a:t>
            </a:r>
            <a:br>
              <a:rPr lang="en-US" sz="3500"/>
            </a:br>
            <a:endParaRPr sz="3500"/>
          </a:p>
          <a:p>
            <a:pPr indent="-45085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500"/>
              <a:buChar char="○"/>
            </a:pPr>
            <a:r>
              <a:rPr lang="en-US" sz="3500"/>
              <a:t>Only 4 districts out of 57 in seven county metro do</a:t>
            </a:r>
            <a:br>
              <a:rPr lang="en-US" sz="3500"/>
            </a:br>
            <a:r>
              <a:rPr lang="en-US" sz="3500"/>
              <a:t>not have an operating referendum</a:t>
            </a:r>
            <a:endParaRPr sz="3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4d93f186c_0_1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en-US"/>
              <a:t>Board Renewal of Referendums</a:t>
            </a:r>
            <a:endParaRPr/>
          </a:p>
        </p:txBody>
      </p:sp>
      <p:sp>
        <p:nvSpPr>
          <p:cNvPr id="106" name="Google Shape;106;g3c4d93f186c_0_15"/>
          <p:cNvSpPr txBox="1"/>
          <p:nvPr>
            <p:ph idx="1" type="body"/>
          </p:nvPr>
        </p:nvSpPr>
        <p:spPr>
          <a:xfrm>
            <a:off x="1806000" y="2337350"/>
            <a:ext cx="133236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ISD 77 referendum expires after taxes payable</a:t>
            </a:r>
            <a:br>
              <a:rPr lang="en-US" sz="4000"/>
            </a:br>
            <a:r>
              <a:rPr lang="en-US" sz="4000"/>
              <a:t>in 2027 (FY 2028)</a:t>
            </a:r>
            <a:br>
              <a:rPr lang="en-US" sz="4000"/>
            </a:br>
            <a:endParaRPr sz="4000"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Board can renew referendum anytime between</a:t>
            </a:r>
            <a:br>
              <a:rPr lang="en-US" sz="4000"/>
            </a:br>
            <a:r>
              <a:rPr lang="en-US" sz="4000"/>
              <a:t>July 1, 2025 and June 15, 2027</a:t>
            </a:r>
            <a:br>
              <a:rPr lang="en-US" sz="4000"/>
            </a:br>
            <a:endParaRPr sz="4000"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New 10 years of renewed referendum begins</a:t>
            </a:r>
            <a:br>
              <a:rPr lang="en-US" sz="4000"/>
            </a:br>
            <a:r>
              <a:rPr lang="en-US" sz="4000"/>
              <a:t>FY 2029 through FY 2038</a:t>
            </a:r>
            <a:endParaRPr sz="4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718608a131_0_132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2017 Operating Referendum Authority</a:t>
            </a:r>
            <a:endParaRPr/>
          </a:p>
        </p:txBody>
      </p:sp>
      <p:pic>
        <p:nvPicPr>
          <p:cNvPr id="112" name="Google Shape;112;g3718608a131_0_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7975" y="2148650"/>
            <a:ext cx="11775350" cy="708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cc5d0057fd_0_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State Law Changes to Operating Referendum</a:t>
            </a:r>
            <a:endParaRPr/>
          </a:p>
        </p:txBody>
      </p:sp>
      <p:pic>
        <p:nvPicPr>
          <p:cNvPr id="118" name="Google Shape;118;g3cc5d0057fd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400" y="1944850"/>
            <a:ext cx="13746125" cy="74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18608a131_0_20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4940"/>
              <a:t>Current Operating Referendum (Pay 2026 / FY 2027)</a:t>
            </a:r>
            <a:endParaRPr sz="4940"/>
          </a:p>
        </p:txBody>
      </p:sp>
      <p:pic>
        <p:nvPicPr>
          <p:cNvPr id="124" name="Google Shape;124;g3718608a131_0_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6075" y="2644875"/>
            <a:ext cx="11055699" cy="615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4d93f186c_0_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5040"/>
              <a:t>Current Total School Taxes</a:t>
            </a:r>
            <a:endParaRPr sz="5040"/>
          </a:p>
        </p:txBody>
      </p:sp>
      <p:pic>
        <p:nvPicPr>
          <p:cNvPr id="130" name="Google Shape;130;g3c4d93f186c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5100" y="2035450"/>
            <a:ext cx="10769225" cy="714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4d93f186c_0_28"/>
          <p:cNvSpPr txBox="1"/>
          <p:nvPr>
            <p:ph type="title"/>
          </p:nvPr>
        </p:nvSpPr>
        <p:spPr>
          <a:xfrm>
            <a:off x="623400" y="890050"/>
            <a:ext cx="17041200" cy="17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Operating Referendum &amp; Capital Projects Levy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Comparison FY 2027</a:t>
            </a:r>
            <a:endParaRPr/>
          </a:p>
        </p:txBody>
      </p:sp>
      <p:pic>
        <p:nvPicPr>
          <p:cNvPr id="136" name="Google Shape;136;g3c4d93f186c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7100" y="2419075"/>
            <a:ext cx="11927927" cy="709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c4d93f186c_0_39"/>
          <p:cNvSpPr txBox="1"/>
          <p:nvPr>
            <p:ph type="title"/>
          </p:nvPr>
        </p:nvSpPr>
        <p:spPr>
          <a:xfrm>
            <a:off x="623400" y="890050"/>
            <a:ext cx="17041200" cy="17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Operating Referendum &amp; Capital Projects Levy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Comparison FY 2027</a:t>
            </a:r>
            <a:endParaRPr/>
          </a:p>
        </p:txBody>
      </p:sp>
      <p:pic>
        <p:nvPicPr>
          <p:cNvPr id="142" name="Google Shape;142;g3c4d93f186c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7500" y="2427075"/>
            <a:ext cx="11455151" cy="724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c4d93f186c_0_4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en-US"/>
              <a:t>Other Factors for Consideration</a:t>
            </a:r>
            <a:endParaRPr/>
          </a:p>
        </p:txBody>
      </p:sp>
      <p:sp>
        <p:nvSpPr>
          <p:cNvPr id="148" name="Google Shape;148;g3c4d93f186c_0_45"/>
          <p:cNvSpPr txBox="1"/>
          <p:nvPr>
            <p:ph idx="1" type="body"/>
          </p:nvPr>
        </p:nvSpPr>
        <p:spPr>
          <a:xfrm>
            <a:off x="1806000" y="2337350"/>
            <a:ext cx="133236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Avoids election expenses</a:t>
            </a:r>
            <a:br>
              <a:rPr lang="en-US" sz="4000"/>
            </a:br>
            <a:endParaRPr sz="4000"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Near unanimous support of referendum</a:t>
            </a:r>
            <a:br>
              <a:rPr lang="en-US" sz="4000"/>
            </a:br>
            <a:r>
              <a:rPr lang="en-US" sz="4000"/>
              <a:t>renewals across the state in the years leading</a:t>
            </a:r>
            <a:br>
              <a:rPr lang="en-US" sz="4000"/>
            </a:br>
            <a:r>
              <a:rPr lang="en-US" sz="4000"/>
              <a:t>up to law change</a:t>
            </a:r>
            <a:br>
              <a:rPr lang="en-US" sz="4000"/>
            </a:br>
            <a:endParaRPr sz="4000"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Renewal authority has been widely used since</a:t>
            </a:r>
            <a:br>
              <a:rPr lang="en-US" sz="4000"/>
            </a:br>
            <a:r>
              <a:rPr lang="en-US" sz="4000"/>
              <a:t>it was granted by legislature</a:t>
            </a:r>
            <a:endParaRPr sz="4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05B75"/>
      </a:dk1>
      <a:lt1>
        <a:srgbClr val="FFFFFF"/>
      </a:lt1>
      <a:dk2>
        <a:srgbClr val="276B82"/>
      </a:dk2>
      <a:lt2>
        <a:srgbClr val="3F7B90"/>
      </a:lt2>
      <a:accent1>
        <a:srgbClr val="578C9E"/>
      </a:accent1>
      <a:accent2>
        <a:srgbClr val="6F9CAC"/>
      </a:accent2>
      <a:accent3>
        <a:srgbClr val="87ADBA"/>
      </a:accent3>
      <a:accent4>
        <a:srgbClr val="CFDEE3"/>
      </a:accent4>
      <a:accent5>
        <a:srgbClr val="E7EEF1"/>
      </a:accent5>
      <a:accent6>
        <a:srgbClr val="0C485D"/>
      </a:accent6>
      <a:hlink>
        <a:srgbClr val="0B3F5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